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56" r:id="rId6"/>
    <p:sldId id="260" r:id="rId7"/>
    <p:sldId id="257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8" r:id="rId17"/>
    <p:sldId id="276" r:id="rId18"/>
    <p:sldId id="281" r:id="rId19"/>
    <p:sldId id="280" r:id="rId20"/>
    <p:sldId id="264" r:id="rId2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C6D4"/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7469" autoAdjust="0"/>
  </p:normalViewPr>
  <p:slideViewPr>
    <p:cSldViewPr snapToGrid="0" showGuides="1">
      <p:cViewPr>
        <p:scale>
          <a:sx n="50" d="100"/>
          <a:sy n="50" d="100"/>
        </p:scale>
        <p:origin x="1386" y="318"/>
      </p:cViewPr>
      <p:guideLst>
        <p:guide orient="horz" pos="3072"/>
        <p:guide pos="54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1:56.20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0,'210'0,"48"0,107 0,5920 0,1685 0,-4491 0,-3436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24.5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1725 1,'-1708'0,"1691"0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34.99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1,'805'0,"-777"0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6:14.45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911 0,'-886'0,"861"0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6:24.19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918 1,'0'0,"-23"0,-8 0,5 0,-16 0,-23 0,4 0,-16 0,-7 0,4 0,0 0,11 0,-8 0,-3 0,4 0,41 0,24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1:02:19.54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0,'91'1033,"-89"-1006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2:07.87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18535 0,'-17178'0,"15838"0,1323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2:50.60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18 2090,'133'-1519,"-284"3240,350-3984,-197 2235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3:32.37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4525,'393'-4494,"-390"4464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3:38.7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5384,'468'-5357,"-465"5330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19.86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0,'91'1033,"-89"-1006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40.78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0,'597'6818,"-595"-6789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53.97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1,'354'4042,"-354"-4037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10.6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928 1,'-901'0,"874"0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19/06/2024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8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3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6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1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76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19/06 at 13:50-14:10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42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go on vacation together but … we also need to get to Serbia for a wedding</a:t>
            </a:r>
          </a:p>
          <a:p>
            <a:endParaRPr lang="en-GB" dirty="0"/>
          </a:p>
          <a:p>
            <a:r>
              <a:rPr lang="en-GB" dirty="0"/>
              <a:t>And so we decided that we should combine both these objectives by traveling by train to Serbia – but stopping in several cities throughout Europe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brings us to Interrail. This is a service that allows you to take any train in Europe with 1 interrail pass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passes are accepted in 33 European countries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can choose between several different types of passes: x travel-days to spend within one or two months (note only 4, 5, 7, 10, 15-day options are available)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But this left us with many questions to ponder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many travel-days should we choose?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Which cities do we want to visit?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long should we stay for in those cities?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To deal with this uncertainty, and to be assured we make the optimal travel plans, we decided to formalize our problem and mathematically optimize our vacation!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7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3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graph of cities in Europe connected through railways and weighted according to travel time</a:t>
            </a:r>
          </a:p>
          <a:p>
            <a:endParaRPr lang="en-GB" dirty="0"/>
          </a:p>
          <a:p>
            <a:r>
              <a:rPr lang="en-GB" b="1" dirty="0"/>
              <a:t>Objectives</a:t>
            </a:r>
          </a:p>
          <a:p>
            <a:r>
              <a:rPr lang="en-GB" dirty="0"/>
              <a:t>t4ret</a:t>
            </a:r>
          </a:p>
          <a:p>
            <a:endParaRPr lang="en-GB" dirty="0"/>
          </a:p>
          <a:p>
            <a:r>
              <a:rPr lang="en-GB" b="1" dirty="0"/>
              <a:t>Constraints</a:t>
            </a:r>
          </a:p>
          <a:p>
            <a:r>
              <a:rPr lang="en-GB" b="0" dirty="0" err="1"/>
              <a:t>trete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8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–m </a:t>
            </a:r>
            <a:r>
              <a:rPr lang="en-GB" dirty="0" err="1"/>
              <a:t>http.server</a:t>
            </a:r>
            <a:r>
              <a:rPr lang="en-GB" dirty="0"/>
              <a:t> --</a:t>
            </a:r>
            <a:r>
              <a:rPr lang="en-GB" dirty="0" err="1"/>
              <a:t>cgi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19/06/2024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0839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8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6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26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19/06/2024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19/06/2024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19/06/2024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19/06/2024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19-6-2024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956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19-6-2024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09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19/06/2024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26" Type="http://schemas.openxmlformats.org/officeDocument/2006/relationships/image" Target="../media/image3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27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11" Type="http://schemas.openxmlformats.org/officeDocument/2006/relationships/customXml" Target="../ink/ink5.xml"/><Relationship Id="rId24" Type="http://schemas.openxmlformats.org/officeDocument/2006/relationships/image" Target="../media/image2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19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Relationship Id="rId22" Type="http://schemas.openxmlformats.org/officeDocument/2006/relationships/image" Target="../media/image28.png"/><Relationship Id="rId27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34.emf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hyperlink" Target="https://twitter.com/ugen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brute force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2000 simple paths (visiting nodes no more than once)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For each path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cities with highest score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Check if path is feasible (within time-restriction)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Add path and its score to set</a:t>
                </a:r>
              </a:p>
              <a:p>
                <a:pPr lvl="1"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5 highest scoring paths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blipFill>
                <a:blip r:embed="rId3"/>
                <a:stretch>
                  <a:fillRect l="-846" t="-22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0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2</a:t>
            </a:r>
            <a:br>
              <a:rPr lang="en-GB" cap="none" dirty="0"/>
            </a:br>
            <a:r>
              <a:rPr lang="en-GB" cap="none" dirty="0"/>
              <a:t>Simulated annealing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6974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initial path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b="0" dirty="0">
                    <a:sym typeface="Wingdings" panose="05000000000000000000" pitchFamily="2" charset="2"/>
                  </a:rPr>
                  <a:t>While te</a:t>
                </a:r>
                <a:r>
                  <a:rPr lang="en-US" sz="2500" dirty="0">
                    <a:sym typeface="Wingdings" panose="05000000000000000000" pitchFamily="2" charset="2"/>
                  </a:rPr>
                  <a:t>mperature &gt; </a:t>
                </a:r>
                <a:r>
                  <a:rPr lang="en-US" sz="2500" dirty="0" err="1">
                    <a:sym typeface="Wingdings" panose="05000000000000000000" pitchFamily="2" charset="2"/>
                  </a:rPr>
                  <a:t>T</a:t>
                </a:r>
                <a:r>
                  <a:rPr lang="en-US" sz="2500" baseline="-25000" dirty="0" err="1">
                    <a:sym typeface="Wingdings" panose="05000000000000000000" pitchFamily="2" charset="2"/>
                  </a:rPr>
                  <a:t>min</a:t>
                </a:r>
                <a:endParaRPr lang="en-US" sz="2500" baseline="-250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Repeat N times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Get neighbor paths (swapping cities)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For neighbor in neighbor paths:</a:t>
                </a: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If score(neighbor) &gt; score(best path)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 accept neighbor as best path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Else accept with small temperature-dependent probability 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Temperature *= cooling rate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best path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6974923"/>
              </a:xfrm>
              <a:prstGeom prst="rect">
                <a:avLst/>
              </a:prstGeom>
              <a:blipFill>
                <a:blip r:embed="rId3"/>
                <a:stretch>
                  <a:fillRect l="-767" t="-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94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1781EAC-CD4F-BFC0-D78C-1643B774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069" t="33230" r="33292" b="14615"/>
          <a:stretch/>
        </p:blipFill>
        <p:spPr>
          <a:xfrm>
            <a:off x="11201401" y="1146438"/>
            <a:ext cx="5974080" cy="813550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8D71-02BC-CBC6-99C6-4D96A1AF0867}"/>
              </a:ext>
            </a:extLst>
          </p:cNvPr>
          <p:cNvSpPr txBox="1"/>
          <p:nvPr/>
        </p:nvSpPr>
        <p:spPr>
          <a:xfrm>
            <a:off x="1028701" y="1428750"/>
            <a:ext cx="10355580" cy="6538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/>
              <a:t>Defining a neighbor path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 Take one random node in the path and swap that node with all its neighbor nodes</a:t>
            </a:r>
          </a:p>
          <a:p>
            <a:pPr>
              <a:lnSpc>
                <a:spcPct val="120000"/>
              </a:lnSpc>
            </a:pP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Example</a:t>
            </a: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latin typeface="Consolas" panose="020B0609020204030204" pitchFamily="49" charset="0"/>
                <a:sym typeface="Wingdings" panose="05000000000000000000" pitchFamily="2" charset="2"/>
              </a:rPr>
              <a:t>Path = ['</a:t>
            </a:r>
            <a:r>
              <a:rPr lang="en-US" sz="2200" dirty="0" err="1">
                <a:latin typeface="Consolas" panose="020B0609020204030204" pitchFamily="49" charset="0"/>
                <a:sym typeface="Wingdings" panose="05000000000000000000" pitchFamily="2" charset="2"/>
              </a:rPr>
              <a:t>Brussels',</a:t>
            </a:r>
            <a:r>
              <a:rPr lang="en-US" sz="22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'</a:t>
            </a:r>
            <a:r>
              <a:rPr lang="en-US" sz="2200" b="1" u="sng" dirty="0" err="1">
                <a:latin typeface="Consolas" panose="020B0609020204030204" pitchFamily="49" charset="0"/>
                <a:sym typeface="Wingdings" panose="05000000000000000000" pitchFamily="2" charset="2"/>
              </a:rPr>
              <a:t>München</a:t>
            </a:r>
            <a:r>
              <a:rPr lang="en-US" sz="2200" dirty="0" err="1">
                <a:latin typeface="Consolas" panose="020B0609020204030204" pitchFamily="49" charset="0"/>
                <a:sym typeface="Wingdings" panose="05000000000000000000" pitchFamily="2" charset="2"/>
              </a:rPr>
              <a:t>','Wien','Budapest','Belgrade</a:t>
            </a:r>
            <a:r>
              <a:rPr lang="en-US" sz="2200" dirty="0">
                <a:latin typeface="Consolas" panose="020B0609020204030204" pitchFamily="49" charset="0"/>
                <a:sym typeface="Wingdings" panose="05000000000000000000" pitchFamily="2" charset="2"/>
              </a:rPr>
              <a:t>’]</a:t>
            </a:r>
          </a:p>
          <a:p>
            <a:pPr>
              <a:lnSpc>
                <a:spcPct val="120000"/>
              </a:lnSpc>
            </a:pPr>
            <a:endParaRPr lang="en-US" sz="25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500" dirty="0">
                <a:sym typeface="Wingdings" panose="05000000000000000000" pitchFamily="2" charset="2"/>
              </a:rPr>
              <a:t>Neighbors of path: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'Venezia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'Milan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'Zurich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Brussels',</a:t>
            </a:r>
            <a:r>
              <a:rPr lang="en-US" sz="2200" b="1" dirty="0" err="1">
                <a:latin typeface="Consolas" panose="020B0609020204030204" pitchFamily="49" charset="0"/>
                <a:sym typeface="Wingdings" panose="05000000000000000000" pitchFamily="2" charset="2"/>
              </a:rPr>
              <a:t>'Frankfurt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','Wien','Budapest','Belgrade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'Berlin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'Hamburg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’] </a:t>
            </a:r>
          </a:p>
          <a:p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['Brussels’,  </a:t>
            </a:r>
            <a:r>
              <a:rPr lang="en-US" sz="2200" b="1" dirty="0">
                <a:latin typeface="Consolas" panose="020B0609020204030204" pitchFamily="49" charset="0"/>
                <a:sym typeface="Wingdings" panose="05000000000000000000" pitchFamily="2" charset="2"/>
              </a:rPr>
              <a:t>'Praha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’,  '</a:t>
            </a:r>
            <a:r>
              <a:rPr lang="en-US" sz="2200" b="0" dirty="0" err="1">
                <a:latin typeface="Consolas" panose="020B0609020204030204" pitchFamily="49" charset="0"/>
                <a:sym typeface="Wingdings" panose="05000000000000000000" pitchFamily="2" charset="2"/>
              </a:rPr>
              <a:t>Wien','Budapest','Belgrade</a:t>
            </a:r>
            <a:r>
              <a:rPr lang="en-US" sz="2200" b="0" dirty="0">
                <a:latin typeface="Consolas" panose="020B0609020204030204" pitchFamily="49" charset="0"/>
                <a:sym typeface="Wingdings" panose="05000000000000000000" pitchFamily="2" charset="2"/>
              </a:rPr>
              <a:t>']</a:t>
            </a:r>
            <a:br>
              <a:rPr lang="en-US" sz="2100" b="0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endParaRPr lang="en-US" sz="2100" dirty="0">
              <a:latin typeface="Consolas" panose="020B0609020204030204" pitchFamily="49" charset="0"/>
            </a:endParaRP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ED48CAA-8269-ECD9-E0D7-C0A7B410BCEC}"/>
              </a:ext>
            </a:extLst>
          </p:cNvPr>
          <p:cNvCxnSpPr>
            <a:cxnSpLocks/>
          </p:cNvCxnSpPr>
          <p:nvPr/>
        </p:nvCxnSpPr>
        <p:spPr>
          <a:xfrm>
            <a:off x="4691270" y="4214191"/>
            <a:ext cx="9283810" cy="1196009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2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nl-BE" cap="none" dirty="0"/>
              <a:t>rute force</a:t>
            </a:r>
            <a:r>
              <a:rPr lang="nl-BE" dirty="0"/>
              <a:t>         </a:t>
            </a:r>
            <a:r>
              <a:rPr lang="nl-BE" cap="none" dirty="0"/>
              <a:t>vs.</a:t>
            </a:r>
            <a:r>
              <a:rPr lang="nl-BE" dirty="0"/>
              <a:t>       </a:t>
            </a:r>
            <a:r>
              <a:rPr lang="nl-BE" cap="none" dirty="0" err="1"/>
              <a:t>simulated</a:t>
            </a:r>
            <a:r>
              <a:rPr lang="nl-BE" cap="none" dirty="0"/>
              <a:t> </a:t>
            </a:r>
            <a:r>
              <a:rPr lang="nl-BE" cap="none" dirty="0" err="1"/>
              <a:t>annealing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B2EDFA-0956-B888-DD79-65B6AFD4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8" y="2296159"/>
            <a:ext cx="6840549" cy="6106681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Checks many </a:t>
            </a:r>
            <a:br>
              <a:rPr lang="nl-BE" sz="4400" dirty="0"/>
            </a:br>
            <a:r>
              <a:rPr lang="nl-BE" sz="4400" dirty="0"/>
              <a:t>options</a:t>
            </a:r>
          </a:p>
          <a:p>
            <a:endParaRPr lang="nl-BE" sz="4400" dirty="0"/>
          </a:p>
          <a:p>
            <a:endParaRPr lang="nl-BE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Slow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Inefficient (repeats)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Hacky</a:t>
            </a:r>
          </a:p>
          <a:p>
            <a:endParaRPr lang="nl-BE" sz="4400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0F9148A-E12F-0C16-F5EA-2DAD5BF3D8EE}"/>
              </a:ext>
            </a:extLst>
          </p:cNvPr>
          <p:cNvSpPr txBox="1"/>
          <p:nvPr/>
        </p:nvSpPr>
        <p:spPr>
          <a:xfrm>
            <a:off x="9916160" y="2296159"/>
            <a:ext cx="740971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Fast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More ‘sound’ approach</a:t>
            </a:r>
          </a:p>
          <a:p>
            <a:endParaRPr lang="nl-BE" sz="4400" dirty="0"/>
          </a:p>
          <a:p>
            <a:endParaRPr lang="nl-BE" sz="4400" dirty="0"/>
          </a:p>
          <a:p>
            <a:endParaRPr lang="nl-B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Local optima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Returns non-existing paths (filtered)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2C4F40A0-6E93-2AF9-9411-A118E5A3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4" y="5199484"/>
            <a:ext cx="1581784" cy="158178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FD37C36-72AF-1CD1-2751-380502B7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" y="1927573"/>
            <a:ext cx="1578090" cy="157809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98F9A3BC-177E-8594-9068-5A141DFF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62" y="5199484"/>
            <a:ext cx="1581784" cy="1581784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34659389-0CB0-C9C8-BCC9-6B5638F1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6" y="1927573"/>
            <a:ext cx="1578090" cy="15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cap="none" dirty="0" err="1"/>
              <a:t>note</a:t>
            </a:r>
            <a:r>
              <a:rPr lang="nl-BE" cap="none" dirty="0"/>
              <a:t> on </a:t>
            </a:r>
            <a:r>
              <a:rPr lang="nl-BE" cap="none" dirty="0" err="1"/>
              <a:t>our</a:t>
            </a:r>
            <a:r>
              <a:rPr lang="nl-BE" cap="none" dirty="0"/>
              <a:t> </a:t>
            </a:r>
            <a:r>
              <a:rPr lang="nl-BE" cap="none" dirty="0" err="1"/>
              <a:t>objective</a:t>
            </a:r>
            <a:r>
              <a:rPr lang="nl-BE" cap="none" dirty="0"/>
              <a:t> </a:t>
            </a:r>
            <a:r>
              <a:rPr lang="nl-BE" cap="none" dirty="0" err="1"/>
              <a:t>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15</a:t>
            </a:fld>
            <a:endParaRPr lang="en-GB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A4B8E-A3DE-B6F4-C8C8-102A91F567CC}"/>
              </a:ext>
            </a:extLst>
          </p:cNvPr>
          <p:cNvCxnSpPr>
            <a:cxnSpLocks/>
          </p:cNvCxnSpPr>
          <p:nvPr/>
        </p:nvCxnSpPr>
        <p:spPr>
          <a:xfrm>
            <a:off x="1168400" y="1896534"/>
            <a:ext cx="0" cy="5706533"/>
          </a:xfrm>
          <a:prstGeom prst="line">
            <a:avLst/>
          </a:prstGeom>
          <a:ln w="317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16405-2015-4C78-0E59-191DD5841C8F}"/>
              </a:ext>
            </a:extLst>
          </p:cNvPr>
          <p:cNvSpPr txBox="1"/>
          <p:nvPr/>
        </p:nvSpPr>
        <p:spPr>
          <a:xfrm>
            <a:off x="1422400" y="1845733"/>
            <a:ext cx="1540933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</a:t>
            </a:r>
            <a:endParaRPr lang="en-NL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5416D-3A5F-9DB2-768A-8860F95FA1A5}"/>
              </a:ext>
            </a:extLst>
          </p:cNvPr>
          <p:cNvSpPr txBox="1"/>
          <p:nvPr/>
        </p:nvSpPr>
        <p:spPr>
          <a:xfrm>
            <a:off x="1337734" y="7078133"/>
            <a:ext cx="191346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 = 0</a:t>
            </a:r>
            <a:endParaRPr lang="en-NL" sz="2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7CF396-5741-7163-90D0-C3693427C087}"/>
                  </a:ext>
                </a:extLst>
              </p14:cNvPr>
              <p14:cNvContentPartPr/>
              <p14:nvPr/>
            </p14:nvContentPartPr>
            <p14:xfrm>
              <a:off x="1417440" y="6897480"/>
              <a:ext cx="66999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7CF396-5741-7163-90D0-C3693427C0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440" y="6834480"/>
                <a:ext cx="6825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E2AD49-10A2-D75E-4F43-AB5116606E56}"/>
                  </a:ext>
                </a:extLst>
              </p14:cNvPr>
              <p14:cNvContentPartPr/>
              <p14:nvPr/>
            </p14:nvContentPartPr>
            <p14:xfrm>
              <a:off x="10716120" y="6903195"/>
              <a:ext cx="66729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E2AD49-10A2-D75E-4F43-AB5116606E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53120" y="6840195"/>
                <a:ext cx="6798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2172B8-8825-8200-32C3-F7EDF161F81C}"/>
                  </a:ext>
                </a:extLst>
              </p14:cNvPr>
              <p14:cNvContentPartPr/>
              <p14:nvPr/>
            </p14:nvContentPartPr>
            <p14:xfrm>
              <a:off x="8131652" y="6075985"/>
              <a:ext cx="72548" cy="82519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2172B8-8825-8200-32C3-F7EDF161F8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8801" y="6012979"/>
                <a:ext cx="197891" cy="950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991F929-DF21-69F1-BB08-DCA6AC593091}"/>
                  </a:ext>
                </a:extLst>
              </p14:cNvPr>
              <p14:cNvContentPartPr/>
              <p14:nvPr/>
            </p14:nvContentPartPr>
            <p14:xfrm>
              <a:off x="8973156" y="4885036"/>
              <a:ext cx="142920" cy="1629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991F929-DF21-69F1-BB08-DCA6AC5930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10156" y="4822036"/>
                <a:ext cx="268560" cy="17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C08193-430C-D94A-6614-6460C716A7D2}"/>
                  </a:ext>
                </a:extLst>
              </p14:cNvPr>
              <p14:cNvContentPartPr/>
              <p14:nvPr/>
            </p14:nvContentPartPr>
            <p14:xfrm rot="21436842">
              <a:off x="9734406" y="2944531"/>
              <a:ext cx="169920" cy="1938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C08193-430C-D94A-6614-6460C716A7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21436842">
                <a:off x="9671406" y="2881531"/>
                <a:ext cx="295560" cy="20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E7CE893-D2E6-4EF3-ECF6-90509A1D3860}"/>
                  </a:ext>
                </a:extLst>
              </p14:cNvPr>
              <p14:cNvContentPartPr/>
              <p14:nvPr/>
            </p14:nvContentPartPr>
            <p14:xfrm>
              <a:off x="8579346" y="6075271"/>
              <a:ext cx="33840" cy="381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E7CE893-D2E6-4EF3-ECF6-90509A1D38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6346" y="6012271"/>
                <a:ext cx="1594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6A613B-FD4B-83EA-F3B6-00EE1ADAE51F}"/>
                  </a:ext>
                </a:extLst>
              </p14:cNvPr>
              <p14:cNvContentPartPr/>
              <p14:nvPr/>
            </p14:nvContentPartPr>
            <p14:xfrm rot="232167">
              <a:off x="10112676" y="2953126"/>
              <a:ext cx="216000" cy="2465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6A613B-FD4B-83EA-F3B6-00EE1ADAE5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232167">
                <a:off x="10049676" y="2890126"/>
                <a:ext cx="341640" cy="25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FF6AB6-828E-02AC-0032-53DF83E8F476}"/>
                  </a:ext>
                </a:extLst>
              </p14:cNvPr>
              <p14:cNvContentPartPr/>
              <p14:nvPr/>
            </p14:nvContentPartPr>
            <p14:xfrm>
              <a:off x="10566741" y="5446516"/>
              <a:ext cx="127800" cy="1457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FF6AB6-828E-02AC-0032-53DF83E8F4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03741" y="5383516"/>
                <a:ext cx="253440" cy="15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714AAC-5302-8E5B-D035-9BFD1CA52B70}"/>
                  </a:ext>
                </a:extLst>
              </p14:cNvPr>
              <p14:cNvContentPartPr/>
              <p14:nvPr/>
            </p14:nvContentPartPr>
            <p14:xfrm>
              <a:off x="8636286" y="6513421"/>
              <a:ext cx="33408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714AAC-5302-8E5B-D035-9BFD1CA52B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286" y="6450781"/>
                <a:ext cx="459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A55790-0AE9-568F-8415-CE79B0DA881A}"/>
                  </a:ext>
                </a:extLst>
              </p14:cNvPr>
              <p14:cNvContentPartPr/>
              <p14:nvPr/>
            </p14:nvContentPartPr>
            <p14:xfrm>
              <a:off x="9138681" y="4883536"/>
              <a:ext cx="621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A55790-0AE9-568F-8415-CE79B0DA88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75681" y="4820536"/>
                <a:ext cx="747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487FA9-BEC2-2945-678F-DB8C20E8E3A3}"/>
                  </a:ext>
                </a:extLst>
              </p14:cNvPr>
              <p14:cNvContentPartPr/>
              <p14:nvPr/>
            </p14:nvContentPartPr>
            <p14:xfrm>
              <a:off x="10262916" y="5425591"/>
              <a:ext cx="30024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487FA9-BEC2-2945-678F-DB8C20E8E3A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9916" y="5362591"/>
                <a:ext cx="425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5E5780-CBD3-5FA3-0071-C03B24C4EA8F}"/>
                  </a:ext>
                </a:extLst>
              </p14:cNvPr>
              <p14:cNvContentPartPr/>
              <p14:nvPr/>
            </p14:nvContentPartPr>
            <p14:xfrm>
              <a:off x="8225526" y="6073861"/>
              <a:ext cx="32832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5E5780-CBD3-5FA3-0071-C03B24C4EA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62526" y="6010861"/>
                <a:ext cx="453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0F0333F-A339-EC38-8D45-EA088DF0BEE7}"/>
                  </a:ext>
                </a:extLst>
              </p14:cNvPr>
              <p14:cNvContentPartPr/>
              <p14:nvPr/>
            </p14:nvContentPartPr>
            <p14:xfrm>
              <a:off x="9864091" y="2925301"/>
              <a:ext cx="33147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0F0333F-A339-EC38-8D45-EA088DF0BE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00902" y="2862301"/>
                <a:ext cx="457486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4A5A52-2B65-575D-37CB-F197FF5C39CF}"/>
              </a:ext>
            </a:extLst>
          </p:cNvPr>
          <p:cNvCxnSpPr>
            <a:cxnSpLocks/>
          </p:cNvCxnSpPr>
          <p:nvPr/>
        </p:nvCxnSpPr>
        <p:spPr>
          <a:xfrm flipH="1">
            <a:off x="1083945" y="6924675"/>
            <a:ext cx="169545" cy="0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B57AF3-FFE9-F7DD-9231-CE27F27C1E0F}"/>
              </a:ext>
            </a:extLst>
          </p:cNvPr>
          <p:cNvSpPr txBox="1"/>
          <p:nvPr/>
        </p:nvSpPr>
        <p:spPr>
          <a:xfrm>
            <a:off x="10621108" y="2250832"/>
            <a:ext cx="459544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Not smooth </a:t>
            </a:r>
            <a:r>
              <a:rPr lang="en-US" sz="2500" dirty="0">
                <a:sym typeface="Wingdings" panose="05000000000000000000" pitchFamily="2" charset="2"/>
              </a:rPr>
              <a:t></a:t>
            </a:r>
            <a:endParaRPr lang="en-NL" sz="2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5220A9-5CCF-2A25-497E-7247516F700B}"/>
                  </a:ext>
                </a:extLst>
              </p14:cNvPr>
              <p14:cNvContentPartPr/>
              <p14:nvPr/>
            </p14:nvContentPartPr>
            <p14:xfrm>
              <a:off x="8579346" y="6130516"/>
              <a:ext cx="33840" cy="38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5220A9-5CCF-2A25-497E-7247516F70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6346" y="6067516"/>
                <a:ext cx="15948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34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cap="none" dirty="0" err="1"/>
              <a:t>note</a:t>
            </a:r>
            <a:r>
              <a:rPr lang="nl-BE" cap="none" dirty="0"/>
              <a:t> on </a:t>
            </a:r>
            <a:r>
              <a:rPr lang="nl-BE" cap="none" dirty="0" err="1"/>
              <a:t>our</a:t>
            </a:r>
            <a:r>
              <a:rPr lang="nl-BE" cap="none" dirty="0"/>
              <a:t> </a:t>
            </a:r>
            <a:r>
              <a:rPr lang="nl-BE" cap="none" dirty="0" err="1"/>
              <a:t>objective</a:t>
            </a:r>
            <a:r>
              <a:rPr lang="nl-BE" cap="none" dirty="0"/>
              <a:t> </a:t>
            </a:r>
            <a:r>
              <a:rPr lang="nl-BE" cap="none" dirty="0" err="1"/>
              <a:t>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16</a:t>
            </a:fld>
            <a:endParaRPr lang="en-GB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A4B8E-A3DE-B6F4-C8C8-102A91F567CC}"/>
              </a:ext>
            </a:extLst>
          </p:cNvPr>
          <p:cNvCxnSpPr>
            <a:cxnSpLocks/>
          </p:cNvCxnSpPr>
          <p:nvPr/>
        </p:nvCxnSpPr>
        <p:spPr>
          <a:xfrm>
            <a:off x="1168400" y="1896534"/>
            <a:ext cx="0" cy="5706533"/>
          </a:xfrm>
          <a:prstGeom prst="line">
            <a:avLst/>
          </a:prstGeom>
          <a:ln w="317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16405-2015-4C78-0E59-191DD5841C8F}"/>
              </a:ext>
            </a:extLst>
          </p:cNvPr>
          <p:cNvSpPr txBox="1"/>
          <p:nvPr/>
        </p:nvSpPr>
        <p:spPr>
          <a:xfrm>
            <a:off x="1422400" y="1845733"/>
            <a:ext cx="1540933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</a:t>
            </a:r>
            <a:endParaRPr lang="en-NL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5416D-3A5F-9DB2-768A-8860F95FA1A5}"/>
              </a:ext>
            </a:extLst>
          </p:cNvPr>
          <p:cNvSpPr txBox="1"/>
          <p:nvPr/>
        </p:nvSpPr>
        <p:spPr>
          <a:xfrm>
            <a:off x="1337734" y="7078133"/>
            <a:ext cx="191346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 = 0</a:t>
            </a:r>
            <a:endParaRPr lang="en-NL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909AE-01FD-C450-E9C0-25F97D48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73" y="6282267"/>
            <a:ext cx="15789517" cy="67894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38D6B29-A4D0-99DC-25B6-BE77202B90C0}"/>
              </a:ext>
            </a:extLst>
          </p:cNvPr>
          <p:cNvSpPr/>
          <p:nvPr/>
        </p:nvSpPr>
        <p:spPr>
          <a:xfrm>
            <a:off x="8625840" y="5806440"/>
            <a:ext cx="2103120" cy="2087880"/>
          </a:xfrm>
          <a:prstGeom prst="ellipse">
            <a:avLst/>
          </a:prstGeom>
          <a:solidFill>
            <a:srgbClr val="96C6D4">
              <a:alpha val="30980"/>
            </a:srgbClr>
          </a:solidFill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50A0BC-6461-93AE-8471-34738B0406B6}"/>
              </a:ext>
            </a:extLst>
          </p:cNvPr>
          <p:cNvCxnSpPr>
            <a:cxnSpLocks/>
          </p:cNvCxnSpPr>
          <p:nvPr/>
        </p:nvCxnSpPr>
        <p:spPr>
          <a:xfrm flipH="1">
            <a:off x="1083945" y="6924675"/>
            <a:ext cx="169545" cy="0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877550-46D6-5262-2F91-25AE57BB342B}"/>
              </a:ext>
            </a:extLst>
          </p:cNvPr>
          <p:cNvSpPr txBox="1"/>
          <p:nvPr/>
        </p:nvSpPr>
        <p:spPr>
          <a:xfrm>
            <a:off x="11146041" y="3774832"/>
            <a:ext cx="4595446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Immense search space</a:t>
            </a:r>
          </a:p>
          <a:p>
            <a:pPr algn="l">
              <a:lnSpc>
                <a:spcPct val="120000"/>
              </a:lnSpc>
            </a:pPr>
            <a:r>
              <a:rPr lang="en-US" sz="2500" dirty="0"/>
              <a:t>but only few feasible solutions</a:t>
            </a:r>
            <a:endParaRPr lang="en-NL" sz="2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F3CB3-2D7D-993B-687B-5B774234B5A5}"/>
              </a:ext>
            </a:extLst>
          </p:cNvPr>
          <p:cNvSpPr txBox="1"/>
          <p:nvPr/>
        </p:nvSpPr>
        <p:spPr>
          <a:xfrm>
            <a:off x="9159240" y="5257800"/>
            <a:ext cx="103632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BF</a:t>
            </a:r>
            <a:endParaRPr lang="en-NL" sz="25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4F1147-7E60-0B6B-BDE1-D3D74BFCB5FE}"/>
              </a:ext>
            </a:extLst>
          </p:cNvPr>
          <p:cNvSpPr/>
          <p:nvPr/>
        </p:nvSpPr>
        <p:spPr>
          <a:xfrm>
            <a:off x="9494520" y="6774180"/>
            <a:ext cx="182880" cy="182880"/>
          </a:xfrm>
          <a:prstGeom prst="ellipse">
            <a:avLst/>
          </a:prstGeom>
          <a:noFill/>
          <a:ln w="31750">
            <a:solidFill>
              <a:srgbClr val="1E64C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DD231C-BC9D-7896-E166-1659056267A4}"/>
              </a:ext>
            </a:extLst>
          </p:cNvPr>
          <p:cNvCxnSpPr>
            <a:cxnSpLocks/>
            <a:stCxn id="9" idx="4"/>
          </p:cNvCxnSpPr>
          <p:nvPr/>
        </p:nvCxnSpPr>
        <p:spPr>
          <a:xfrm rot="5400000" flipH="1" flipV="1">
            <a:off x="9563100" y="6743700"/>
            <a:ext cx="236220" cy="190500"/>
          </a:xfrm>
          <a:prstGeom prst="curvedConnector3">
            <a:avLst>
              <a:gd name="adj1" fmla="val -96774"/>
            </a:avLst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1C65349-2847-CEBF-9353-8E0D77491128}"/>
              </a:ext>
            </a:extLst>
          </p:cNvPr>
          <p:cNvCxnSpPr>
            <a:cxnSpLocks/>
            <a:stCxn id="9" idx="4"/>
          </p:cNvCxnSpPr>
          <p:nvPr/>
        </p:nvCxnSpPr>
        <p:spPr>
          <a:xfrm rot="5400000">
            <a:off x="9182100" y="6553200"/>
            <a:ext cx="12700" cy="807720"/>
          </a:xfrm>
          <a:prstGeom prst="curvedConnector4">
            <a:avLst>
              <a:gd name="adj1" fmla="val 4860000"/>
              <a:gd name="adj2" fmla="val 99056"/>
            </a:avLst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A3E11C0-82E1-3FC3-220B-2A64D045BFA1}"/>
              </a:ext>
            </a:extLst>
          </p:cNvPr>
          <p:cNvCxnSpPr>
            <a:cxnSpLocks/>
            <a:stCxn id="9" idx="4"/>
          </p:cNvCxnSpPr>
          <p:nvPr/>
        </p:nvCxnSpPr>
        <p:spPr>
          <a:xfrm rot="16200000" flipH="1">
            <a:off x="11132820" y="5410200"/>
            <a:ext cx="12700" cy="3093720"/>
          </a:xfrm>
          <a:prstGeom prst="curvedConnector4">
            <a:avLst>
              <a:gd name="adj1" fmla="val 8760000"/>
              <a:gd name="adj2" fmla="val 100247"/>
            </a:avLst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204A59-1223-DAA3-302C-82C4E7226753}"/>
              </a:ext>
            </a:extLst>
          </p:cNvPr>
          <p:cNvSpPr txBox="1"/>
          <p:nvPr/>
        </p:nvSpPr>
        <p:spPr>
          <a:xfrm>
            <a:off x="8744480" y="6243577"/>
            <a:ext cx="1036320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SA</a:t>
            </a:r>
            <a:endParaRPr lang="en-NL" sz="2500" dirty="0"/>
          </a:p>
        </p:txBody>
      </p:sp>
    </p:spTree>
    <p:extLst>
      <p:ext uri="{BB962C8B-B14F-4D97-AF65-F5344CB8AC3E}">
        <p14:creationId xmlns:p14="http://schemas.microsoft.com/office/powerpoint/2010/main" val="18764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/>
      <p:bldP spid="6" grpId="1"/>
      <p:bldP spid="9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Robbe Claeys &amp; Jovana </a:t>
            </a:r>
            <a:r>
              <a:rPr lang="en-GB" sz="3500" dirty="0" err="1"/>
              <a:t>Filipovic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D8855CE0-DA1E-47E6-9AFE-EA2A510D6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0788195-BE0F-443B-A2BC-32526DC61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  <p:pic>
        <p:nvPicPr>
          <p:cNvPr id="3" name="Picture Placeholder 27">
            <a:hlinkClick r:id="rId5"/>
            <a:extLst>
              <a:ext uri="{FF2B5EF4-FFF2-40B4-BE49-F238E27FC236}">
                <a16:creationId xmlns:a16="http://schemas.microsoft.com/office/drawing/2014/main" id="{B43B96B5-64D3-0B01-64BE-8A9A9A013AA1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0" b="220"/>
          <a:stretch>
            <a:fillRect/>
          </a:stretch>
        </p:blipFill>
        <p:spPr>
          <a:xfrm>
            <a:off x="8706929" y="3669791"/>
            <a:ext cx="280417" cy="280417"/>
          </a:xfrm>
          <a:prstGeom prst="rect">
            <a:avLst/>
          </a:prstGeom>
        </p:spPr>
      </p:pic>
      <p:pic>
        <p:nvPicPr>
          <p:cNvPr id="6" name="Picture 4" descr="VinceVence (Lanz Vincent) · GitHub">
            <a:extLst>
              <a:ext uri="{FF2B5EF4-FFF2-40B4-BE49-F238E27FC236}">
                <a16:creationId xmlns:a16="http://schemas.microsoft.com/office/drawing/2014/main" id="{1E4BD18E-F22D-C53E-7C65-19AECDA5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021" y="3877204"/>
            <a:ext cx="3634846" cy="36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STMO P</a:t>
            </a:r>
            <a:r>
              <a:rPr lang="nl-NL" cap="none" dirty="0"/>
              <a:t>roject</a:t>
            </a:r>
            <a:r>
              <a:rPr lang="nl-NL" dirty="0"/>
              <a:t>: </a:t>
            </a:r>
            <a:r>
              <a:rPr lang="nl-NL" dirty="0" err="1"/>
              <a:t>I</a:t>
            </a:r>
            <a:r>
              <a:rPr lang="nl-NL" cap="none" dirty="0" err="1"/>
              <a:t>nter</a:t>
            </a:r>
            <a:r>
              <a:rPr lang="nl-NL" dirty="0" err="1"/>
              <a:t>w</a:t>
            </a:r>
            <a:r>
              <a:rPr lang="nl-NL" cap="none" dirty="0" err="1"/>
              <a:t>ay</a:t>
            </a:r>
            <a:endParaRPr lang="nl-NL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Robbe Claeys &amp; </a:t>
            </a:r>
            <a:r>
              <a:rPr lang="nl-NL" dirty="0" err="1"/>
              <a:t>Jovana</a:t>
            </a:r>
            <a:r>
              <a:rPr lang="nl-NL" dirty="0"/>
              <a:t> </a:t>
            </a:r>
            <a:r>
              <a:rPr lang="nl-NL" dirty="0" err="1"/>
              <a:t>Filipovic</a:t>
            </a:r>
            <a:r>
              <a:rPr lang="nl-NL" dirty="0"/>
              <a:t>	19/06/2024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B999A-54AF-D6D2-F81C-9EB77E5E562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7" b="29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stained Code and Community Development for NetworkX - Chan Zuckerberg ...">
            <a:extLst>
              <a:ext uri="{FF2B5EF4-FFF2-40B4-BE49-F238E27FC236}">
                <a16:creationId xmlns:a16="http://schemas.microsoft.com/office/drawing/2014/main" id="{2F8EED07-B773-B431-4A1A-12039C81E62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b="3947"/>
          <a:stretch>
            <a:fillRect/>
          </a:stretch>
        </p:blipFill>
        <p:spPr bwMode="auto">
          <a:xfrm>
            <a:off x="5713413" y="8366125"/>
            <a:ext cx="4506912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Getting to Serbia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C168E-F1AE-8548-FA6E-5B31BA8A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25000" r="13640" b="6908"/>
          <a:stretch/>
        </p:blipFill>
        <p:spPr bwMode="auto">
          <a:xfrm>
            <a:off x="4539915" y="1379621"/>
            <a:ext cx="9304421" cy="66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E8D15-D99C-2226-0C9C-16A5536CA542}"/>
              </a:ext>
            </a:extLst>
          </p:cNvPr>
          <p:cNvCxnSpPr>
            <a:cxnSpLocks/>
          </p:cNvCxnSpPr>
          <p:nvPr/>
        </p:nvCxnSpPr>
        <p:spPr>
          <a:xfrm flipH="1">
            <a:off x="10011103" y="2037347"/>
            <a:ext cx="4057823" cy="3937784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78D4D67-4C89-19FD-0FE6-A2E02613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7" t="12408" b="18979"/>
          <a:stretch/>
        </p:blipFill>
        <p:spPr>
          <a:xfrm>
            <a:off x="737937" y="1379621"/>
            <a:ext cx="3240549" cy="50211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43CD36-8467-74BE-8DAF-F9C5B47D1ECA}"/>
              </a:ext>
            </a:extLst>
          </p:cNvPr>
          <p:cNvCxnSpPr>
            <a:cxnSpLocks/>
          </p:cNvCxnSpPr>
          <p:nvPr/>
        </p:nvCxnSpPr>
        <p:spPr>
          <a:xfrm>
            <a:off x="4090737" y="3641558"/>
            <a:ext cx="3160295" cy="930442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C1E5D60-9D7F-8F3B-D515-0CFA3C4B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72546" flipH="1">
            <a:off x="7439412" y="4522195"/>
            <a:ext cx="2549952" cy="14601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8B2133-E8B6-0FFD-3678-5D74812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0" t="15625" r="7978" b="14967"/>
          <a:stretch/>
        </p:blipFill>
        <p:spPr bwMode="auto">
          <a:xfrm>
            <a:off x="14229347" y="427528"/>
            <a:ext cx="2695073" cy="3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6D0CA-816A-BCA6-17DE-0870ACC23EAF}"/>
              </a:ext>
            </a:extLst>
          </p:cNvPr>
          <p:cNvSpPr txBox="1"/>
          <p:nvPr/>
        </p:nvSpPr>
        <p:spPr>
          <a:xfrm>
            <a:off x="14662485" y="4010526"/>
            <a:ext cx="2037347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wedding</a:t>
            </a:r>
          </a:p>
          <a:p>
            <a:pPr algn="ctr">
              <a:lnSpc>
                <a:spcPct val="120000"/>
              </a:lnSpc>
            </a:pPr>
            <a:r>
              <a:rPr lang="en-US" sz="2500" dirty="0"/>
              <a:t>18/07</a:t>
            </a:r>
            <a:endParaRPr lang="en-NL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10A8E-D776-CD63-5393-016DE8091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978" y="5394960"/>
            <a:ext cx="2814320" cy="2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Interrail</a:t>
            </a:r>
            <a:r>
              <a:rPr lang="en-GB" dirty="0"/>
              <a:t>: </a:t>
            </a:r>
            <a:r>
              <a:rPr lang="en-GB" cap="none" dirty="0"/>
              <a:t>Unlimited EU train travel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17E8A-421C-86CE-6BEE-ADA9B950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3" t="28629" r="21696" b="8802"/>
          <a:stretch/>
        </p:blipFill>
        <p:spPr>
          <a:xfrm>
            <a:off x="8839198" y="1299411"/>
            <a:ext cx="6994359" cy="484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6056C-4AA4-C153-F1F5-22E057DDD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5" y="1304284"/>
            <a:ext cx="7354326" cy="557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4C548-998B-B694-2E41-2475CCB12FA5}"/>
              </a:ext>
            </a:extLst>
          </p:cNvPr>
          <p:cNvSpPr txBox="1"/>
          <p:nvPr/>
        </p:nvSpPr>
        <p:spPr>
          <a:xfrm>
            <a:off x="8742947" y="6320589"/>
            <a:ext cx="7555832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many </a:t>
            </a:r>
            <a:r>
              <a:rPr lang="en-US" sz="2500" dirty="0" err="1"/>
              <a:t>traveldays</a:t>
            </a:r>
            <a:r>
              <a:rPr lang="en-US" sz="2500" dirty="0"/>
              <a:t>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Where should we stop?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long should we stay at each destination?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118AB3-D0A8-B672-24A7-2398C170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72" y="5689071"/>
            <a:ext cx="3116262" cy="31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EC857-9FEB-EB5B-7388-B5788D50FCCF}"/>
              </a:ext>
            </a:extLst>
          </p:cNvPr>
          <p:cNvSpPr txBox="1"/>
          <p:nvPr/>
        </p:nvSpPr>
        <p:spPr>
          <a:xfrm>
            <a:off x="8906933" y="7670799"/>
            <a:ext cx="543560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br>
              <a:rPr lang="en-US" sz="2500" dirty="0"/>
            </a:br>
            <a:r>
              <a:rPr lang="en-US" sz="2500" dirty="0"/>
              <a:t>So many questions?!?!</a:t>
            </a:r>
          </a:p>
          <a:p>
            <a:pPr algn="l">
              <a:lnSpc>
                <a:spcPct val="120000"/>
              </a:lnSpc>
            </a:pPr>
            <a:endParaRPr lang="en-NL" sz="2500" dirty="0"/>
          </a:p>
        </p:txBody>
      </p:sp>
    </p:spTree>
    <p:extLst>
      <p:ext uri="{BB962C8B-B14F-4D97-AF65-F5344CB8AC3E}">
        <p14:creationId xmlns:p14="http://schemas.microsoft.com/office/powerpoint/2010/main" val="25090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28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FE8A-F012-44A4-E3A3-8AEDF8A4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65633"/>
            <a:ext cx="12423776" cy="94879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a graph problem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/>
              <p:nvPr/>
            </p:nvSpPr>
            <p:spPr>
              <a:xfrm>
                <a:off x="133350" y="1181100"/>
                <a:ext cx="6515100" cy="651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dirty="0"/>
                  <a:t>Graph of cities in Europe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where: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= set of cities with score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b="0" dirty="0"/>
                  <a:t> = railway connections with time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500" b="0" dirty="0"/>
              </a:p>
              <a:p>
                <a:pPr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500" b="1" dirty="0">
                    <a:sym typeface="Wingdings" panose="05000000000000000000" pitchFamily="2" charset="2"/>
                  </a:rPr>
                  <a:t>Constraints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Fixed source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and </a:t>
                </a:r>
                <a:r>
                  <a:rPr lang="en-US" sz="2500" dirty="0">
                    <a:sym typeface="Wingdings" panose="05000000000000000000" pitchFamily="2" charset="2"/>
                  </a:rPr>
                  <a:t>destination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endParaRPr lang="en-US" sz="2500" dirty="0">
                  <a:sym typeface="Wingdings" panose="05000000000000000000" pitchFamily="2" charset="2"/>
                </a:endParaRP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Time to reach destination (12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Number of travel-days (5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Travel-time per day (9 hours)</a:t>
                </a:r>
              </a:p>
              <a:p>
                <a:pPr>
                  <a:lnSpc>
                    <a:spcPct val="120000"/>
                  </a:lnSpc>
                </a:pPr>
                <a:endParaRPr lang="en-US" sz="2500" b="0" dirty="0"/>
              </a:p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Objectives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500" dirty="0"/>
                  <a:t>Maximize score gained </a:t>
                </a:r>
                <a:br>
                  <a:rPr lang="en-US" sz="2500" dirty="0"/>
                </a:br>
                <a:r>
                  <a:rPr lang="en-US" sz="2500" dirty="0"/>
                  <a:t>on path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r>
                  <a:rPr lang="en-US" sz="2500" b="0" dirty="0">
                    <a:sym typeface="Wingdings" panose="05000000000000000000" pitchFamily="2" charset="2"/>
                  </a:rPr>
                  <a:t> by visiting favored cities</a:t>
                </a:r>
              </a:p>
              <a:p>
                <a:pPr>
                  <a:lnSpc>
                    <a:spcPct val="120000"/>
                  </a:lnSpc>
                </a:pPr>
                <a:endParaRPr lang="en-US" sz="25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81100"/>
                <a:ext cx="6515100" cy="6513258"/>
              </a:xfrm>
              <a:prstGeom prst="rect">
                <a:avLst/>
              </a:prstGeom>
              <a:blipFill>
                <a:blip r:embed="rId4"/>
                <a:stretch>
                  <a:fillRect l="-1590" t="-2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185EFC-A7BB-1851-A904-E4DF0F9EB595}"/>
              </a:ext>
            </a:extLst>
          </p:cNvPr>
          <p:cNvSpPr txBox="1"/>
          <p:nvPr/>
        </p:nvSpPr>
        <p:spPr>
          <a:xfrm>
            <a:off x="8575675" y="3180311"/>
            <a:ext cx="876300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spc="-300" dirty="0">
                <a:highlight>
                  <a:srgbClr val="FF0000"/>
                </a:highlight>
              </a:rPr>
              <a:t>Multi-constraint!</a:t>
            </a:r>
            <a:endParaRPr lang="en-NL" sz="9600" spc="-3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65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DEMO!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 descr="Excited Pikachu Pixels GIF Animation">
            <a:extLst>
              <a:ext uri="{FF2B5EF4-FFF2-40B4-BE49-F238E27FC236}">
                <a16:creationId xmlns:a16="http://schemas.microsoft.com/office/drawing/2014/main" id="{DA7E0647-5974-7099-8429-CB80BD8B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421" y="1354138"/>
            <a:ext cx="4762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nceVence (Lanz Vincent) · GitHub">
            <a:extLst>
              <a:ext uri="{FF2B5EF4-FFF2-40B4-BE49-F238E27FC236}">
                <a16:creationId xmlns:a16="http://schemas.microsoft.com/office/drawing/2014/main" id="{EC9FE126-FE0E-66C6-1CF0-424A534B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7" y="278341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1</a:t>
            </a:r>
            <a:br>
              <a:rPr lang="en-GB" cap="none" dirty="0"/>
            </a:br>
            <a:r>
              <a:rPr lang="en-GB" cap="none" dirty="0"/>
              <a:t>Brute force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92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W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2D8CA8"/>
      </a:accent1>
      <a:accent2>
        <a:srgbClr val="4298B1"/>
      </a:accent2>
      <a:accent3>
        <a:srgbClr val="57A3B9"/>
      </a:accent3>
      <a:accent4>
        <a:srgbClr val="6CAFC2"/>
      </a:accent4>
      <a:accent5>
        <a:srgbClr val="81BACB"/>
      </a:accent5>
      <a:accent6>
        <a:srgbClr val="96C6D4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78E66E57-0B34-4A8A-94DD-A4AC10F86964}" vid="{49F421C6-4CD1-4B08-86D8-1ED021642C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CDDE6FDD39540B59C06E78D3E63EA" ma:contentTypeVersion="6" ma:contentTypeDescription="Een nieuw document maken." ma:contentTypeScope="" ma:versionID="530f9a0d89d01fafaf9be59f9feafa61">
  <xsd:schema xmlns:xsd="http://www.w3.org/2001/XMLSchema" xmlns:xs="http://www.w3.org/2001/XMLSchema" xmlns:p="http://schemas.microsoft.com/office/2006/metadata/properties" xmlns:ns2="05784072-49b5-478c-80d8-0c47df73688e" xmlns:ns3="25c45f88-3d61-408a-8b3b-07ce035ac9ec" targetNamespace="http://schemas.microsoft.com/office/2006/metadata/properties" ma:root="true" ma:fieldsID="1ea47dee8691c6e23bbf035803c50253" ns2:_="" ns3:_="">
    <xsd:import namespace="05784072-49b5-478c-80d8-0c47df73688e"/>
    <xsd:import namespace="25c45f88-3d61-408a-8b3b-07ce035ac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4072-49b5-478c-80d8-0c47df73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45f88-3d61-408a-8b3b-07ce035ac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441D09-F5D6-4750-A2FD-E640A3902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CAAF2-DCA9-4F85-9335-62836C64AB2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350B0AE-3CD7-4060-8188-4D50DA071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784072-49b5-478c-80d8-0c47df73688e"/>
    <ds:schemaRef ds:uri="25c45f88-3d61-408a-8b3b-07ce035ac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PowerPoint_UGent_EN_WE</Template>
  <TotalTime>0</TotalTime>
  <Words>724</Words>
  <Application>Microsoft Office PowerPoint</Application>
  <PresentationFormat>Custom</PresentationFormat>
  <Paragraphs>146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Consolas</vt:lpstr>
      <vt:lpstr>Wingdings</vt:lpstr>
      <vt:lpstr>Kantoorthema</vt:lpstr>
      <vt:lpstr>PowerPoint Presentation</vt:lpstr>
      <vt:lpstr>STMO Project: Interway</vt:lpstr>
      <vt:lpstr>Problem Context</vt:lpstr>
      <vt:lpstr>Getting to Serbia</vt:lpstr>
      <vt:lpstr>Interrail: Unlimited EU train travel</vt:lpstr>
      <vt:lpstr>Problem Definition</vt:lpstr>
      <vt:lpstr>InterWay: a graph problem</vt:lpstr>
      <vt:lpstr>DEMO!</vt:lpstr>
      <vt:lpstr>Approach 1 Brute force search</vt:lpstr>
      <vt:lpstr>InterWay: the brute force approach</vt:lpstr>
      <vt:lpstr>Approach 2 Simulated annealing</vt:lpstr>
      <vt:lpstr>InterWay: the simulated annealing approach</vt:lpstr>
      <vt:lpstr>InterWay: the simulated annealing approach</vt:lpstr>
      <vt:lpstr>Brute force         vs.       simulated annealing</vt:lpstr>
      <vt:lpstr>A note on our objective function</vt:lpstr>
      <vt:lpstr>A note on our objective function</vt:lpstr>
      <vt:lpstr>Robbe Claeys &amp; Jovana Filipovic            www.ugent.be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Robbe Claeys</dc:creator>
  <cp:keywords/>
  <dc:description/>
  <cp:lastModifiedBy>Robbe Claeys</cp:lastModifiedBy>
  <cp:revision>16</cp:revision>
  <dcterms:created xsi:type="dcterms:W3CDTF">2024-06-14T16:28:47Z</dcterms:created>
  <dcterms:modified xsi:type="dcterms:W3CDTF">2024-06-19T09:11:01Z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0x010100634CDDE6FDD39540B59C06E78D3E63EA</vt:lpwstr>
  </property>
</Properties>
</file>